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notesSlides/notesSlide12.xml" ContentType="application/vnd.openxmlformats-officedocument.presentationml.notesSlide+xml"/>
  <Override PartName="/ppt/notesSlides/notesSlide8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14"/>
  </p:notesMasterIdLst>
  <p:sldIdLst>
    <p:sldId id="261" r:id="rId2"/>
    <p:sldId id="296" r:id="rId3"/>
    <p:sldId id="297" r:id="rId4"/>
    <p:sldId id="260" r:id="rId5"/>
    <p:sldId id="278" r:id="rId6"/>
    <p:sldId id="295" r:id="rId7"/>
    <p:sldId id="272" r:id="rId8"/>
    <p:sldId id="283" r:id="rId9"/>
    <p:sldId id="284" r:id="rId10"/>
    <p:sldId id="288" r:id="rId11"/>
    <p:sldId id="274" r:id="rId12"/>
    <p:sldId id="294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Verdana" panose="020B060403050404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208" autoAdjust="0"/>
  </p:normalViewPr>
  <p:slideViewPr>
    <p:cSldViewPr snapToGrid="0">
      <p:cViewPr varScale="1">
        <p:scale>
          <a:sx n="111" d="100"/>
          <a:sy n="111" d="100"/>
        </p:scale>
        <p:origin x="63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Relationship Id="rId30" Type="http://schemas.openxmlformats.org/officeDocument/2006/relationships/customXml" Target="../customXml/item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5" name="Google Shape;8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" name="Google Shape;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7362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" name="Google Shape;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6140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5" name="Google Shape;8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6257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5" name="Google Shape;85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54622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" name="Google Shape;7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" name="Google Shape;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1242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" name="Google Shape;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7137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" name="Google Shape;9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2003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Content">
  <p:cSld name="1 Column Conten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580240" y="219615"/>
            <a:ext cx="8001000" cy="61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None/>
              <a:defRPr sz="28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1"/>
          </p:nvPr>
        </p:nvSpPr>
        <p:spPr>
          <a:xfrm>
            <a:off x="577065" y="939404"/>
            <a:ext cx="8001000" cy="346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 Layou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5849375" y="0"/>
            <a:ext cx="3294600" cy="5143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20000"/>
                </a:moveTo>
                <a:lnTo>
                  <a:pt x="120000" y="120000"/>
                </a:lnTo>
                <a:lnTo>
                  <a:pt x="120000" y="0"/>
                </a:lnTo>
                <a:lnTo>
                  <a:pt x="0" y="0"/>
                </a:lnTo>
                <a:lnTo>
                  <a:pt x="0" y="120000"/>
                </a:lnTo>
              </a:path>
            </a:pathLst>
          </a:custGeom>
          <a:solidFill>
            <a:srgbClr val="F3F3F3"/>
          </a:solidFill>
          <a:ln w="12700" cap="flat" cmpd="sng">
            <a:solidFill>
              <a:srgbClr val="000000">
                <a:alpha val="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" name="Google Shape;33;p5" descr="logo-0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56055" y="4557005"/>
            <a:ext cx="1181560" cy="80114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402076" y="215646"/>
            <a:ext cx="3933899" cy="15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F9E"/>
              </a:buClr>
              <a:buSzPts val="3200"/>
              <a:buFont typeface="Calibri"/>
              <a:buNone/>
              <a:defRPr sz="2800" b="0" i="0" u="none" strike="noStrike" cap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576000" y="216000"/>
            <a:ext cx="80028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576000" y="935999"/>
            <a:ext cx="8002800" cy="35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572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692047" y="4870907"/>
            <a:ext cx="9270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1619008" y="4870907"/>
            <a:ext cx="49524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126981" y="4870907"/>
            <a:ext cx="444300" cy="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27">
            <a:extLst>
              <a:ext uri="{FF2B5EF4-FFF2-40B4-BE49-F238E27FC236}">
                <a16:creationId xmlns:a16="http://schemas.microsoft.com/office/drawing/2014/main" id="{AE65240B-786F-44BA-8DE6-0B816A270957}"/>
              </a:ext>
            </a:extLst>
          </p:cNvPr>
          <p:cNvSpPr/>
          <p:nvPr userDrawn="1"/>
        </p:nvSpPr>
        <p:spPr>
          <a:xfrm>
            <a:off x="6835005" y="4834649"/>
            <a:ext cx="248376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dirty="0">
                <a:latin typeface="Calibri Light" panose="020F0302020204030204" pitchFamily="34" charset="0"/>
              </a:rPr>
              <a:t>Marzia Bolpagni | CEN/TC442/WG2/TG1</a:t>
            </a:r>
          </a:p>
        </p:txBody>
      </p:sp>
      <p:pic>
        <p:nvPicPr>
          <p:cNvPr id="9" name="Immagine 29">
            <a:extLst>
              <a:ext uri="{FF2B5EF4-FFF2-40B4-BE49-F238E27FC236}">
                <a16:creationId xmlns:a16="http://schemas.microsoft.com/office/drawing/2014/main" id="{089259EC-1DAA-4FA3-8619-5B7147A8E18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95" y="4656730"/>
            <a:ext cx="452397" cy="355838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>
            <a:extLst>
              <a:ext uri="{FF2B5EF4-FFF2-40B4-BE49-F238E27FC236}">
                <a16:creationId xmlns:a16="http://schemas.microsoft.com/office/drawing/2014/main" id="{0DBF7507-2EE4-5749-8AAD-947AEA8A50B2}"/>
              </a:ext>
            </a:extLst>
          </p:cNvPr>
          <p:cNvSpPr/>
          <p:nvPr/>
        </p:nvSpPr>
        <p:spPr>
          <a:xfrm>
            <a:off x="4095800" y="3715129"/>
            <a:ext cx="2895204" cy="117555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747F4275-E196-9E4D-97EE-1B188ECB359E}"/>
              </a:ext>
            </a:extLst>
          </p:cNvPr>
          <p:cNvSpPr/>
          <p:nvPr/>
        </p:nvSpPr>
        <p:spPr>
          <a:xfrm>
            <a:off x="4042067" y="3582489"/>
            <a:ext cx="3039217" cy="1329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" name="Rektangel 1">
            <a:extLst>
              <a:ext uri="{FF2B5EF4-FFF2-40B4-BE49-F238E27FC236}">
                <a16:creationId xmlns:a16="http://schemas.microsoft.com/office/drawing/2014/main" id="{E9327BB7-A016-F646-A434-AD332CC0A94B}"/>
              </a:ext>
            </a:extLst>
          </p:cNvPr>
          <p:cNvSpPr/>
          <p:nvPr/>
        </p:nvSpPr>
        <p:spPr>
          <a:xfrm>
            <a:off x="223284" y="3008527"/>
            <a:ext cx="2371060" cy="13992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2EBEE33A-D71C-314A-9FC6-6BC98D4E6AF5}"/>
              </a:ext>
            </a:extLst>
          </p:cNvPr>
          <p:cNvSpPr/>
          <p:nvPr/>
        </p:nvSpPr>
        <p:spPr>
          <a:xfrm>
            <a:off x="2238039" y="3582489"/>
            <a:ext cx="1777312" cy="8211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3" name="Sottotitolo 2">
            <a:extLst>
              <a:ext uri="{FF2B5EF4-FFF2-40B4-BE49-F238E27FC236}">
                <a16:creationId xmlns:a16="http://schemas.microsoft.com/office/drawing/2014/main" id="{35D73508-1306-4C8F-9B10-8B2946165D27}"/>
              </a:ext>
            </a:extLst>
          </p:cNvPr>
          <p:cNvSpPr txBox="1">
            <a:spLocks/>
          </p:cNvSpPr>
          <p:nvPr/>
        </p:nvSpPr>
        <p:spPr>
          <a:xfrm>
            <a:off x="-33509" y="1773561"/>
            <a:ext cx="9144000" cy="504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 sz="2000" b="0" i="0" u="none" strike="noStrike" kern="1200" baseline="0" dirty="0">
              <a:solidFill>
                <a:schemeClr val="tx1"/>
              </a:solidFill>
              <a:latin typeface="Calibri Light" panose="020F030202020403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3600" b="1" i="0" u="none" strike="noStrike" kern="1200" baseline="0" dirty="0">
                <a:solidFill>
                  <a:schemeClr val="tx1"/>
                </a:solidFill>
                <a:latin typeface="Calibri Light" panose="020F030202020403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CEN TC 442 WG2 | TG1 </a:t>
            </a:r>
          </a:p>
          <a:p>
            <a:r>
              <a:rPr lang="en-US" sz="3600" b="1" i="0" u="none" strike="noStrike" kern="1200" baseline="0" dirty="0">
                <a:solidFill>
                  <a:schemeClr val="tx1"/>
                </a:solidFill>
                <a:latin typeface="Calibri Light" panose="020F030202020403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Building Information Modelling – </a:t>
            </a:r>
          </a:p>
          <a:p>
            <a:r>
              <a:rPr lang="en-US" sz="3600" b="1" i="0" u="none" strike="noStrike" kern="1200" baseline="0" dirty="0">
                <a:solidFill>
                  <a:schemeClr val="tx1"/>
                </a:solidFill>
                <a:latin typeface="Calibri Light" panose="020F030202020403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Level of Information Need</a:t>
            </a:r>
          </a:p>
          <a:p>
            <a:r>
              <a:rPr lang="en-US" sz="2000" b="0" i="0" u="none" strike="noStrike" kern="1200" baseline="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	</a:t>
            </a:r>
          </a:p>
        </p:txBody>
      </p:sp>
      <p:cxnSp>
        <p:nvCxnSpPr>
          <p:cNvPr id="24" name="Connettore 1 18">
            <a:extLst>
              <a:ext uri="{FF2B5EF4-FFF2-40B4-BE49-F238E27FC236}">
                <a16:creationId xmlns:a16="http://schemas.microsoft.com/office/drawing/2014/main" id="{2A21D0DD-E542-4A1E-AB22-C77CF2AC7DC3}"/>
              </a:ext>
            </a:extLst>
          </p:cNvPr>
          <p:cNvCxnSpPr/>
          <p:nvPr/>
        </p:nvCxnSpPr>
        <p:spPr>
          <a:xfrm>
            <a:off x="251520" y="1207178"/>
            <a:ext cx="8063514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Immagine 15">
            <a:extLst>
              <a:ext uri="{FF2B5EF4-FFF2-40B4-BE49-F238E27FC236}">
                <a16:creationId xmlns:a16="http://schemas.microsoft.com/office/drawing/2014/main" id="{D39CFE22-338A-4C2B-A7DB-EAA2CD63F6A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1977" y="153747"/>
            <a:ext cx="1022471" cy="804236"/>
          </a:xfrm>
          <a:prstGeom prst="rect">
            <a:avLst/>
          </a:prstGeom>
        </p:spPr>
      </p:pic>
      <p:cxnSp>
        <p:nvCxnSpPr>
          <p:cNvPr id="26" name="Connettore 1 33">
            <a:extLst>
              <a:ext uri="{FF2B5EF4-FFF2-40B4-BE49-F238E27FC236}">
                <a16:creationId xmlns:a16="http://schemas.microsoft.com/office/drawing/2014/main" id="{71EA2A6A-2E88-42B6-95C6-B31D8052A1E0}"/>
              </a:ext>
            </a:extLst>
          </p:cNvPr>
          <p:cNvCxnSpPr/>
          <p:nvPr/>
        </p:nvCxnSpPr>
        <p:spPr>
          <a:xfrm>
            <a:off x="506734" y="1268760"/>
            <a:ext cx="8063514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1 34">
            <a:extLst>
              <a:ext uri="{FF2B5EF4-FFF2-40B4-BE49-F238E27FC236}">
                <a16:creationId xmlns:a16="http://schemas.microsoft.com/office/drawing/2014/main" id="{51E8683A-70BC-467A-9D94-7B18BC94BE4F}"/>
              </a:ext>
            </a:extLst>
          </p:cNvPr>
          <p:cNvCxnSpPr/>
          <p:nvPr/>
        </p:nvCxnSpPr>
        <p:spPr>
          <a:xfrm>
            <a:off x="573752" y="1359578"/>
            <a:ext cx="8063514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1 35">
            <a:extLst>
              <a:ext uri="{FF2B5EF4-FFF2-40B4-BE49-F238E27FC236}">
                <a16:creationId xmlns:a16="http://schemas.microsoft.com/office/drawing/2014/main" id="{FA980413-B5F1-40A4-AD8B-44E0BF6A6DF6}"/>
              </a:ext>
            </a:extLst>
          </p:cNvPr>
          <p:cNvCxnSpPr/>
          <p:nvPr/>
        </p:nvCxnSpPr>
        <p:spPr>
          <a:xfrm>
            <a:off x="828966" y="1421160"/>
            <a:ext cx="8063514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1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580240" y="219615"/>
            <a:ext cx="8001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-DK" dirty="0" err="1"/>
              <a:t>Documentation</a:t>
            </a:r>
            <a:endParaRPr dirty="0"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577065" y="939404"/>
            <a:ext cx="8001000" cy="3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a-DK" sz="2000" dirty="0"/>
              <a:t>The </a:t>
            </a:r>
            <a:r>
              <a:rPr lang="da-DK" sz="2000" dirty="0" err="1"/>
              <a:t>documentation</a:t>
            </a:r>
            <a:r>
              <a:rPr lang="da-DK" sz="2000" dirty="0"/>
              <a:t> for an </a:t>
            </a:r>
            <a:r>
              <a:rPr lang="da-DK" sz="2000" dirty="0" err="1"/>
              <a:t>object</a:t>
            </a:r>
            <a:r>
              <a:rPr lang="da-DK" sz="2000" dirty="0"/>
              <a:t> or set of </a:t>
            </a:r>
            <a:r>
              <a:rPr lang="da-DK" sz="2000" dirty="0" err="1"/>
              <a:t>objects</a:t>
            </a:r>
            <a:r>
              <a:rPr lang="da-DK" sz="2000" dirty="0"/>
              <a:t> to support processes, decisions, </a:t>
            </a:r>
            <a:r>
              <a:rPr lang="da-DK" sz="2000" dirty="0" err="1"/>
              <a:t>approvals</a:t>
            </a:r>
            <a:r>
              <a:rPr lang="da-DK" sz="2000" dirty="0"/>
              <a:t> and </a:t>
            </a:r>
            <a:r>
              <a:rPr lang="da-DK" sz="2000" dirty="0" err="1"/>
              <a:t>verification</a:t>
            </a:r>
            <a:r>
              <a:rPr lang="da-DK" sz="2000" dirty="0"/>
              <a:t> of information </a:t>
            </a:r>
            <a:r>
              <a:rPr lang="da-DK" sz="2000" dirty="0" err="1"/>
              <a:t>deliverables</a:t>
            </a:r>
            <a:r>
              <a:rPr lang="da-DK" sz="2000" dirty="0"/>
              <a:t> </a:t>
            </a:r>
            <a:r>
              <a:rPr lang="da-DK" sz="2000" dirty="0" err="1"/>
              <a:t>should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specified</a:t>
            </a:r>
            <a:r>
              <a:rPr lang="da-DK" sz="2000" dirty="0"/>
              <a:t> as a set of </a:t>
            </a:r>
            <a:r>
              <a:rPr lang="da-DK" sz="2000" dirty="0" err="1"/>
              <a:t>required</a:t>
            </a:r>
            <a:r>
              <a:rPr lang="da-DK" sz="2000" dirty="0"/>
              <a:t> </a:t>
            </a:r>
            <a:r>
              <a:rPr lang="da-DK" sz="2000" dirty="0" err="1"/>
              <a:t>documents</a:t>
            </a:r>
            <a:r>
              <a:rPr lang="da-DK" sz="2000" dirty="0"/>
              <a:t>.</a:t>
            </a:r>
          </a:p>
          <a:p>
            <a:pPr marL="0" lvl="0" indent="0">
              <a:buNone/>
            </a:pPr>
            <a:endParaRPr lang="da-DK" sz="2000" dirty="0"/>
          </a:p>
          <a:p>
            <a:pPr marL="0" lvl="0" indent="0">
              <a:buNone/>
            </a:pPr>
            <a:r>
              <a:rPr lang="da-DK" sz="2000" b="1" dirty="0" err="1"/>
              <a:t>Documentation</a:t>
            </a:r>
            <a:r>
              <a:rPr lang="da-DK" sz="2000" b="1" dirty="0"/>
              <a:t> is </a:t>
            </a:r>
            <a:r>
              <a:rPr lang="da-DK" sz="2000" b="1" dirty="0" err="1"/>
              <a:t>typically</a:t>
            </a:r>
            <a:r>
              <a:rPr lang="da-DK" sz="2000" b="1" dirty="0"/>
              <a:t> a </a:t>
            </a:r>
            <a:r>
              <a:rPr lang="da-DK" sz="2000" b="1" dirty="0" err="1"/>
              <a:t>collection</a:t>
            </a:r>
            <a:r>
              <a:rPr lang="da-DK" sz="2000" b="1" dirty="0"/>
              <a:t> of </a:t>
            </a:r>
            <a:r>
              <a:rPr lang="da-DK" sz="2000" b="1" dirty="0" err="1"/>
              <a:t>documents</a:t>
            </a:r>
            <a:r>
              <a:rPr lang="da-DK" sz="2000" b="1" dirty="0"/>
              <a:t> </a:t>
            </a:r>
            <a:r>
              <a:rPr lang="da-DK" sz="2000" b="1" dirty="0" err="1"/>
              <a:t>related</a:t>
            </a:r>
            <a:r>
              <a:rPr lang="da-DK" sz="2000" b="1" dirty="0"/>
              <a:t> to a given </a:t>
            </a:r>
            <a:r>
              <a:rPr lang="da-DK" sz="2000" b="1" dirty="0" err="1"/>
              <a:t>subject</a:t>
            </a:r>
            <a:r>
              <a:rPr lang="da-DK" sz="2000" b="1" dirty="0"/>
              <a:t> and/or to a purpose, </a:t>
            </a:r>
            <a:r>
              <a:rPr lang="da-DK" sz="2000" dirty="0" err="1"/>
              <a:t>e.g</a:t>
            </a:r>
            <a:r>
              <a:rPr lang="da-DK" sz="2000" dirty="0"/>
              <a:t>. </a:t>
            </a:r>
          </a:p>
          <a:p>
            <a:pPr marL="342900" indent="-342900"/>
            <a:r>
              <a:rPr lang="da-DK" sz="2000" dirty="0"/>
              <a:t>an </a:t>
            </a:r>
            <a:r>
              <a:rPr lang="da-DK" sz="2000" dirty="0" err="1"/>
              <a:t>application</a:t>
            </a:r>
            <a:r>
              <a:rPr lang="da-DK" sz="2000" dirty="0"/>
              <a:t> for </a:t>
            </a:r>
            <a:r>
              <a:rPr lang="da-DK" sz="2000" dirty="0" err="1"/>
              <a:t>building</a:t>
            </a:r>
            <a:r>
              <a:rPr lang="da-DK" sz="2000" dirty="0"/>
              <a:t> </a:t>
            </a:r>
            <a:r>
              <a:rPr lang="da-DK" sz="2000" dirty="0" err="1"/>
              <a:t>permit</a:t>
            </a:r>
            <a:endParaRPr lang="da-DK" sz="2000" dirty="0"/>
          </a:p>
          <a:p>
            <a:pPr marL="342900" indent="-342900"/>
            <a:r>
              <a:rPr lang="da-DK" sz="2000" dirty="0"/>
              <a:t>a </a:t>
            </a:r>
            <a:r>
              <a:rPr lang="da-DK" sz="2000" dirty="0" err="1"/>
              <a:t>collection</a:t>
            </a:r>
            <a:r>
              <a:rPr lang="da-DK" sz="2000" dirty="0"/>
              <a:t> of models, </a:t>
            </a:r>
            <a:r>
              <a:rPr lang="da-DK" sz="2000" dirty="0" err="1"/>
              <a:t>drawings</a:t>
            </a:r>
            <a:r>
              <a:rPr lang="da-DK" sz="2000" dirty="0"/>
              <a:t>, </a:t>
            </a:r>
            <a:r>
              <a:rPr lang="da-DK" sz="2000" dirty="0" err="1"/>
              <a:t>specifications</a:t>
            </a:r>
            <a:r>
              <a:rPr lang="da-DK" sz="2000" dirty="0"/>
              <a:t> and </a:t>
            </a:r>
            <a:r>
              <a:rPr lang="da-DK" sz="2000" dirty="0" err="1"/>
              <a:t>tendering</a:t>
            </a:r>
            <a:r>
              <a:rPr lang="da-DK" sz="2000" dirty="0"/>
              <a:t> lists for </a:t>
            </a:r>
            <a:r>
              <a:rPr lang="da-DK" sz="2000" dirty="0" err="1"/>
              <a:t>tendering</a:t>
            </a:r>
            <a:r>
              <a:rPr lang="da-DK" sz="2000" dirty="0"/>
              <a:t> and </a:t>
            </a:r>
            <a:r>
              <a:rPr lang="da-DK" sz="2000" dirty="0" err="1"/>
              <a:t>bidding</a:t>
            </a:r>
            <a:endParaRPr lang="da-DK" sz="2000" dirty="0"/>
          </a:p>
          <a:p>
            <a:pPr marL="342900" indent="-342900"/>
            <a:r>
              <a:rPr lang="da-DK" sz="2000" dirty="0"/>
              <a:t>The </a:t>
            </a:r>
            <a:r>
              <a:rPr lang="da-DK" sz="2000" dirty="0" err="1"/>
              <a:t>result</a:t>
            </a:r>
            <a:r>
              <a:rPr lang="da-DK" sz="2000" dirty="0"/>
              <a:t> of a </a:t>
            </a:r>
            <a:r>
              <a:rPr lang="da-DK" sz="2000" dirty="0" err="1"/>
              <a:t>phase</a:t>
            </a:r>
            <a:r>
              <a:rPr lang="da-DK" sz="2000" dirty="0"/>
              <a:t> or a </a:t>
            </a:r>
            <a:r>
              <a:rPr lang="da-DK" sz="2000" dirty="0" err="1"/>
              <a:t>process</a:t>
            </a:r>
            <a:r>
              <a:rPr lang="da-DK" sz="2000" dirty="0"/>
              <a:t> to </a:t>
            </a:r>
            <a:r>
              <a:rPr lang="da-DK" sz="2000" dirty="0" err="1"/>
              <a:t>be</a:t>
            </a:r>
            <a:r>
              <a:rPr lang="da-DK" sz="2000" dirty="0"/>
              <a:t> the basis for the </a:t>
            </a:r>
            <a:r>
              <a:rPr lang="da-DK" sz="2000" dirty="0" err="1"/>
              <a:t>next</a:t>
            </a:r>
            <a:r>
              <a:rPr lang="da-DK" sz="2000" dirty="0"/>
              <a:t> </a:t>
            </a:r>
            <a:r>
              <a:rPr lang="da-DK" sz="2000" dirty="0" err="1"/>
              <a:t>process</a:t>
            </a:r>
            <a:r>
              <a:rPr lang="da-DK" sz="2000" dirty="0"/>
              <a:t> </a:t>
            </a: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2398199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580240" y="219615"/>
            <a:ext cx="8001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-DK" dirty="0"/>
              <a:t>Level of information </a:t>
            </a:r>
            <a:r>
              <a:rPr lang="da-DK" dirty="0" err="1"/>
              <a:t>need</a:t>
            </a:r>
            <a:r>
              <a:rPr lang="da-DK" dirty="0"/>
              <a:t> – 3 standards</a:t>
            </a:r>
            <a:endParaRPr dirty="0"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577064" y="939404"/>
            <a:ext cx="5300033" cy="3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r>
              <a:rPr lang="da-DK" sz="2200" dirty="0"/>
              <a:t>Part 1 – </a:t>
            </a:r>
            <a:r>
              <a:rPr lang="da-DK" sz="2200" dirty="0" err="1"/>
              <a:t>Concepts</a:t>
            </a:r>
            <a:r>
              <a:rPr lang="da-DK" sz="2200" dirty="0"/>
              <a:t> and principles</a:t>
            </a:r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da-DK" sz="2200" dirty="0"/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da-DK" sz="2200" dirty="0"/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r>
              <a:rPr lang="da-DK" sz="2200" dirty="0"/>
              <a:t>Part 2 – Application</a:t>
            </a:r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da-DK" sz="2200" dirty="0"/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da-DK" sz="2200" dirty="0"/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r>
              <a:rPr lang="da-DK" sz="2200" dirty="0"/>
              <a:t>Part 3 –  Data Schema</a:t>
            </a:r>
            <a:endParaRPr sz="2200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12CFC6B6-528E-804A-B2D6-5BD16FC64E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3" t="14575" r="3356" b="11686"/>
          <a:stretch/>
        </p:blipFill>
        <p:spPr>
          <a:xfrm>
            <a:off x="6405392" y="3480990"/>
            <a:ext cx="2175848" cy="1177922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Billede 5" descr="Et billede, der indeholder bord&#10;&#10;Automatisk genereret beskrivelse">
            <a:extLst>
              <a:ext uri="{FF2B5EF4-FFF2-40B4-BE49-F238E27FC236}">
                <a16:creationId xmlns:a16="http://schemas.microsoft.com/office/drawing/2014/main" id="{BBD154D4-B748-7849-B578-53C9E610E29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13724"/>
          <a:stretch/>
        </p:blipFill>
        <p:spPr>
          <a:xfrm>
            <a:off x="6405393" y="2206083"/>
            <a:ext cx="2175847" cy="111795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Billede 7" descr="Et billede, der indeholder vindue, bygning, dør&#10;&#10;Automatisk genereret beskrivelse">
            <a:extLst>
              <a:ext uri="{FF2B5EF4-FFF2-40B4-BE49-F238E27FC236}">
                <a16:creationId xmlns:a16="http://schemas.microsoft.com/office/drawing/2014/main" id="{246A8781-BC83-0842-ACBC-39A0A2FB45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64" b="6221"/>
          <a:stretch/>
        </p:blipFill>
        <p:spPr>
          <a:xfrm>
            <a:off x="6405393" y="917122"/>
            <a:ext cx="2175847" cy="111795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5579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2853FF-AF65-4C6F-ABD7-CF95AA90C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17" y="0"/>
            <a:ext cx="73333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313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>
            <a:extLst>
              <a:ext uri="{FF2B5EF4-FFF2-40B4-BE49-F238E27FC236}">
                <a16:creationId xmlns:a16="http://schemas.microsoft.com/office/drawing/2014/main" id="{0DBF7507-2EE4-5749-8AAD-947AEA8A50B2}"/>
              </a:ext>
            </a:extLst>
          </p:cNvPr>
          <p:cNvSpPr/>
          <p:nvPr/>
        </p:nvSpPr>
        <p:spPr>
          <a:xfrm>
            <a:off x="4095800" y="3715129"/>
            <a:ext cx="2895204" cy="117555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747F4275-E196-9E4D-97EE-1B188ECB359E}"/>
              </a:ext>
            </a:extLst>
          </p:cNvPr>
          <p:cNvSpPr/>
          <p:nvPr/>
        </p:nvSpPr>
        <p:spPr>
          <a:xfrm>
            <a:off x="4042067" y="3582489"/>
            <a:ext cx="3039217" cy="13294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23" name="Immagine 8">
            <a:extLst>
              <a:ext uri="{FF2B5EF4-FFF2-40B4-BE49-F238E27FC236}">
                <a16:creationId xmlns:a16="http://schemas.microsoft.com/office/drawing/2014/main" id="{091A60D6-3DA8-49C8-83E8-58489BB9A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240" y="395353"/>
            <a:ext cx="5579519" cy="4184637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33599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>
            <a:spLocks noGrp="1"/>
          </p:cNvSpPr>
          <p:nvPr>
            <p:ph type="title"/>
          </p:nvPr>
        </p:nvSpPr>
        <p:spPr>
          <a:xfrm>
            <a:off x="580239" y="219615"/>
            <a:ext cx="8345551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-DK" dirty="0" err="1"/>
              <a:t>Conceptual</a:t>
            </a:r>
            <a:r>
              <a:rPr lang="da-DK" dirty="0"/>
              <a:t> </a:t>
            </a:r>
            <a:r>
              <a:rPr lang="da-DK" dirty="0" err="1"/>
              <a:t>relationships</a:t>
            </a:r>
            <a:r>
              <a:rPr lang="da-DK" dirty="0"/>
              <a:t> 19650-1, 29481-1 and 17412-1 </a:t>
            </a:r>
            <a:endParaRPr dirty="0"/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23B21122-BEAE-A744-A7FC-FDA6B98002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94" b="17606"/>
          <a:stretch/>
        </p:blipFill>
        <p:spPr>
          <a:xfrm>
            <a:off x="467886" y="735675"/>
            <a:ext cx="772694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854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>
            <a:spLocks noGrp="1"/>
          </p:cNvSpPr>
          <p:nvPr>
            <p:ph type="title"/>
          </p:nvPr>
        </p:nvSpPr>
        <p:spPr>
          <a:xfrm>
            <a:off x="580240" y="219615"/>
            <a:ext cx="8001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-DK" dirty="0"/>
              <a:t>The </a:t>
            </a:r>
            <a:r>
              <a:rPr lang="da-DK" dirty="0" err="1"/>
              <a:t>concept</a:t>
            </a:r>
            <a:r>
              <a:rPr lang="da-DK" dirty="0"/>
              <a:t> is </a:t>
            </a:r>
            <a:r>
              <a:rPr lang="da-DK" dirty="0" err="1"/>
              <a:t>defined</a:t>
            </a:r>
            <a:r>
              <a:rPr lang="da-DK" dirty="0"/>
              <a:t> in EN ISO 19650-1</a:t>
            </a:r>
            <a:endParaRPr dirty="0"/>
          </a:p>
        </p:txBody>
      </p:sp>
      <p:sp>
        <p:nvSpPr>
          <p:cNvPr id="81" name="Google Shape;81;p11"/>
          <p:cNvSpPr txBox="1">
            <a:spLocks noGrp="1"/>
          </p:cNvSpPr>
          <p:nvPr>
            <p:ph type="body" idx="1"/>
          </p:nvPr>
        </p:nvSpPr>
        <p:spPr>
          <a:xfrm>
            <a:off x="577065" y="939404"/>
            <a:ext cx="8001000" cy="3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a-DK" b="1" dirty="0" err="1"/>
              <a:t>level</a:t>
            </a:r>
            <a:r>
              <a:rPr lang="da-DK" b="1" dirty="0"/>
              <a:t> of information </a:t>
            </a:r>
            <a:r>
              <a:rPr lang="da-DK" b="1" dirty="0" err="1"/>
              <a:t>need</a:t>
            </a:r>
            <a:r>
              <a:rPr lang="da-DK" b="1" dirty="0"/>
              <a:t> </a:t>
            </a:r>
            <a:r>
              <a:rPr lang="da-DK" dirty="0"/>
              <a:t>– </a:t>
            </a:r>
            <a:r>
              <a:rPr lang="da-DK" dirty="0" err="1"/>
              <a:t>framework</a:t>
            </a:r>
            <a:r>
              <a:rPr lang="da-DK" dirty="0"/>
              <a:t> </a:t>
            </a:r>
            <a:r>
              <a:rPr lang="da-DK" dirty="0" err="1"/>
              <a:t>which</a:t>
            </a:r>
            <a:r>
              <a:rPr lang="da-DK" dirty="0"/>
              <a:t> </a:t>
            </a:r>
            <a:r>
              <a:rPr lang="da-DK" dirty="0" err="1"/>
              <a:t>defines</a:t>
            </a:r>
            <a:r>
              <a:rPr lang="da-DK" dirty="0"/>
              <a:t> the </a:t>
            </a:r>
            <a:r>
              <a:rPr lang="da-DK" dirty="0" err="1"/>
              <a:t>extent</a:t>
            </a:r>
            <a:r>
              <a:rPr lang="da-DK" dirty="0"/>
              <a:t> and </a:t>
            </a:r>
            <a:r>
              <a:rPr lang="da-DK" dirty="0" err="1"/>
              <a:t>granularity</a:t>
            </a:r>
            <a:r>
              <a:rPr lang="da-DK" dirty="0"/>
              <a:t> of information</a:t>
            </a:r>
          </a:p>
          <a:p>
            <a:pPr marL="0" lvl="0" indent="0">
              <a:buNone/>
            </a:pPr>
            <a:r>
              <a:rPr lang="da-DK" sz="1800" dirty="0"/>
              <a:t>Note 1 to </a:t>
            </a:r>
            <a:r>
              <a:rPr lang="da-DK" sz="1800" dirty="0" err="1"/>
              <a:t>entry</a:t>
            </a:r>
            <a:r>
              <a:rPr lang="da-DK" sz="1800" dirty="0"/>
              <a:t>: One purpose of </a:t>
            </a:r>
            <a:r>
              <a:rPr lang="da-DK" sz="1800" dirty="0" err="1"/>
              <a:t>defining</a:t>
            </a:r>
            <a:r>
              <a:rPr lang="da-DK" sz="1800" dirty="0"/>
              <a:t> the </a:t>
            </a:r>
            <a:r>
              <a:rPr lang="da-DK" sz="1800" dirty="0" err="1"/>
              <a:t>level</a:t>
            </a:r>
            <a:r>
              <a:rPr lang="da-DK" sz="1800" dirty="0"/>
              <a:t> of information </a:t>
            </a:r>
            <a:r>
              <a:rPr lang="da-DK" sz="1800" dirty="0" err="1"/>
              <a:t>need</a:t>
            </a:r>
            <a:r>
              <a:rPr lang="da-DK" sz="1800" dirty="0"/>
              <a:t> is to </a:t>
            </a:r>
            <a:r>
              <a:rPr lang="da-DK" sz="1800" dirty="0" err="1"/>
              <a:t>prevent</a:t>
            </a:r>
            <a:r>
              <a:rPr lang="da-DK" sz="1800" dirty="0"/>
              <a:t> delivery of </a:t>
            </a:r>
            <a:r>
              <a:rPr lang="da-DK" sz="1800" dirty="0" err="1"/>
              <a:t>too</a:t>
            </a:r>
            <a:r>
              <a:rPr lang="da-DK" sz="1800" dirty="0"/>
              <a:t> </a:t>
            </a:r>
            <a:r>
              <a:rPr lang="da-DK" sz="1800" dirty="0" err="1"/>
              <a:t>much</a:t>
            </a:r>
            <a:r>
              <a:rPr lang="da-DK" sz="1800" dirty="0"/>
              <a:t> information.</a:t>
            </a:r>
          </a:p>
          <a:p>
            <a:pPr marL="0" lvl="0" indent="0">
              <a:buNone/>
            </a:pPr>
            <a:r>
              <a:rPr lang="da-DK" sz="1800" dirty="0"/>
              <a:t>[SOURCE: EN ISO 19650-1:2018]</a:t>
            </a:r>
          </a:p>
          <a:p>
            <a:pPr marL="0" lvl="0" indent="0">
              <a:buNone/>
            </a:pPr>
            <a:endParaRPr sz="1800" dirty="0"/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4453A94D-EF1A-D648-B8CF-0E421A96A4FB}"/>
              </a:ext>
            </a:extLst>
          </p:cNvPr>
          <p:cNvSpPr txBox="1"/>
          <p:nvPr/>
        </p:nvSpPr>
        <p:spPr>
          <a:xfrm rot="20899366">
            <a:off x="818876" y="3318196"/>
            <a:ext cx="71352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4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da-DK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a-DK" sz="24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much</a:t>
            </a:r>
            <a:r>
              <a:rPr lang="da-DK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or </a:t>
            </a:r>
            <a:r>
              <a:rPr lang="da-DK" sz="24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da-DK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a-DK" sz="24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little</a:t>
            </a:r>
            <a:r>
              <a:rPr lang="da-DK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information, and </a:t>
            </a:r>
            <a:r>
              <a:rPr lang="da-DK" sz="24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da-DK" sz="2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a-DK" sz="2400" b="1" dirty="0" err="1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detailed</a:t>
            </a:r>
            <a:endParaRPr lang="da-DK" sz="2400" b="1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580240" y="219615"/>
            <a:ext cx="8001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-DK" dirty="0"/>
              <a:t>An overview EN 17412-1</a:t>
            </a:r>
            <a:endParaRPr dirty="0"/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96F6ED2D-B8BF-C748-A6BE-F629F01A3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459" y="832815"/>
            <a:ext cx="6766561" cy="397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07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807DFFFC-F937-4F8D-9B32-983E7ABDA819}"/>
              </a:ext>
            </a:extLst>
          </p:cNvPr>
          <p:cNvSpPr txBox="1"/>
          <p:nvPr/>
        </p:nvSpPr>
        <p:spPr>
          <a:xfrm>
            <a:off x="271599" y="757641"/>
            <a:ext cx="2800267" cy="489505"/>
          </a:xfrm>
          <a:prstGeom prst="rect">
            <a:avLst/>
          </a:prstGeom>
          <a:solidFill>
            <a:srgbClr val="9FD2C5"/>
          </a:solidFill>
          <a:ln cap="flat">
            <a:noFill/>
          </a:ln>
        </p:spPr>
        <p:txBody>
          <a:bodyPr vert="horz" wrap="square" lIns="71999" tIns="71999" rIns="71999" bIns="71999" anchor="ctr" anchorCtr="0" compatLnSpc="1">
            <a:noAutofit/>
          </a:bodyPr>
          <a:lstStyle/>
          <a:p>
            <a:pPr marL="0" marR="0" lvl="0" indent="0" algn="l" defTabSz="685818" rtl="0" fontAlgn="auto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t-IT" sz="1400" b="1" i="0" u="none" strike="noStrike" kern="1200" cap="none" spc="0" baseline="0" dirty="0">
                <a:solidFill>
                  <a:srgbClr val="404040"/>
                </a:solidFill>
                <a:uFillTx/>
                <a:latin typeface="Arial" pitchFamily="34"/>
                <a:cs typeface="Arial" pitchFamily="34"/>
              </a:rPr>
              <a:t>Define Requirements</a:t>
            </a:r>
            <a:endParaRPr lang="en-GB" sz="1400" b="1" i="0" u="none" strike="noStrike" kern="1200" cap="none" spc="0" baseline="0" dirty="0">
              <a:solidFill>
                <a:srgbClr val="404040"/>
              </a:solidFill>
              <a:uFillTx/>
              <a:latin typeface="Arial" pitchFamily="34"/>
              <a:cs typeface="Arial" pitchFamily="34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77B197B-7891-47ED-A36E-BB0AF18A9826}"/>
              </a:ext>
            </a:extLst>
          </p:cNvPr>
          <p:cNvSpPr txBox="1"/>
          <p:nvPr/>
        </p:nvSpPr>
        <p:spPr>
          <a:xfrm>
            <a:off x="3187090" y="757641"/>
            <a:ext cx="2800267" cy="489505"/>
          </a:xfrm>
          <a:prstGeom prst="rect">
            <a:avLst/>
          </a:prstGeom>
          <a:solidFill>
            <a:srgbClr val="404040"/>
          </a:solidFill>
          <a:ln cap="flat">
            <a:noFill/>
          </a:ln>
        </p:spPr>
        <p:txBody>
          <a:bodyPr vert="horz" wrap="square" lIns="71999" tIns="71999" rIns="71999" bIns="71999" anchor="ctr" anchorCtr="0" compatLnSpc="1">
            <a:noAutofit/>
          </a:bodyPr>
          <a:lstStyle/>
          <a:p>
            <a:pPr marL="0" marR="0" lvl="0" indent="0" algn="l" defTabSz="685818" rtl="0" fontAlgn="auto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1" i="0" u="none" strike="noStrike" kern="1200" cap="none" spc="0" baseline="0" dirty="0">
                <a:solidFill>
                  <a:srgbClr val="FFFFFF"/>
                </a:solidFill>
                <a:uFillTx/>
                <a:latin typeface="Arial" pitchFamily="34"/>
                <a:cs typeface="Arial" pitchFamily="34"/>
              </a:rPr>
              <a:t>Create information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28A0BCF1-4884-4913-9791-39C7DEF86616}"/>
              </a:ext>
            </a:extLst>
          </p:cNvPr>
          <p:cNvSpPr txBox="1"/>
          <p:nvPr/>
        </p:nvSpPr>
        <p:spPr>
          <a:xfrm>
            <a:off x="6102591" y="757641"/>
            <a:ext cx="2800267" cy="489505"/>
          </a:xfrm>
          <a:prstGeom prst="rect">
            <a:avLst/>
          </a:prstGeom>
          <a:solidFill>
            <a:srgbClr val="9FD2C5"/>
          </a:solidFill>
          <a:ln cap="flat">
            <a:noFill/>
          </a:ln>
        </p:spPr>
        <p:txBody>
          <a:bodyPr vert="horz" wrap="square" lIns="71999" tIns="71999" rIns="71999" bIns="71999" anchor="ctr" anchorCtr="0" compatLnSpc="1">
            <a:noAutofit/>
          </a:bodyPr>
          <a:lstStyle/>
          <a:p>
            <a:pPr marL="0" marR="0" lvl="0" indent="0" algn="l" defTabSz="685818" rtl="0" fontAlgn="auto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400" b="1" i="0" u="none" strike="noStrike" kern="1200" cap="none" spc="0" baseline="0" dirty="0">
                <a:solidFill>
                  <a:srgbClr val="404040"/>
                </a:solidFill>
                <a:uFillTx/>
                <a:latin typeface="Arial" pitchFamily="34"/>
                <a:cs typeface="Arial" pitchFamily="34"/>
              </a:rPr>
              <a:t>Check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5F84F3-2915-4791-8A1C-B1722A65FAE2}"/>
              </a:ext>
            </a:extLst>
          </p:cNvPr>
          <p:cNvGrpSpPr/>
          <p:nvPr/>
        </p:nvGrpSpPr>
        <p:grpSpPr>
          <a:xfrm>
            <a:off x="304399" y="1356033"/>
            <a:ext cx="2716764" cy="2133972"/>
            <a:chOff x="1074420" y="1961049"/>
            <a:chExt cx="2716764" cy="2133972"/>
          </a:xfrm>
        </p:grpSpPr>
        <p:pic>
          <p:nvPicPr>
            <p:cNvPr id="8" name="Grafik 11">
              <a:extLst>
                <a:ext uri="{FF2B5EF4-FFF2-40B4-BE49-F238E27FC236}">
                  <a16:creationId xmlns:a16="http://schemas.microsoft.com/office/drawing/2014/main" id="{5585ADCF-A793-4A46-A991-8D7B7A71D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7267" b="33064"/>
            <a:stretch>
              <a:fillRect/>
            </a:stretch>
          </p:blipFill>
          <p:spPr>
            <a:xfrm>
              <a:off x="1074420" y="1961049"/>
              <a:ext cx="2716764" cy="757589"/>
            </a:xfrm>
            <a:prstGeom prst="rect">
              <a:avLst/>
            </a:prstGeom>
            <a:noFill/>
            <a:ln w="38103" cap="sq">
              <a:solidFill>
                <a:srgbClr val="F2F2F2"/>
              </a:solidFill>
              <a:prstDash val="solid"/>
              <a:miter/>
            </a:ln>
          </p:spPr>
        </p:pic>
        <p:pic>
          <p:nvPicPr>
            <p:cNvPr id="9" name="Grafik 12">
              <a:extLst>
                <a:ext uri="{FF2B5EF4-FFF2-40B4-BE49-F238E27FC236}">
                  <a16:creationId xmlns:a16="http://schemas.microsoft.com/office/drawing/2014/main" id="{5C763215-F976-4DCE-97E8-1321F9817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7570" b="6769"/>
            <a:stretch>
              <a:fillRect/>
            </a:stretch>
          </p:blipFill>
          <p:spPr>
            <a:xfrm>
              <a:off x="1121584" y="3015682"/>
              <a:ext cx="2669599" cy="1079339"/>
            </a:xfrm>
            <a:prstGeom prst="rect">
              <a:avLst/>
            </a:prstGeom>
            <a:noFill/>
            <a:ln w="38103" cap="sq">
              <a:solidFill>
                <a:srgbClr val="F2F2F2"/>
              </a:solidFill>
              <a:prstDash val="solid"/>
              <a:miter/>
            </a:ln>
          </p:spPr>
        </p:pic>
      </p:grpSp>
      <p:grpSp>
        <p:nvGrpSpPr>
          <p:cNvPr id="10" name="Group 8">
            <a:extLst>
              <a:ext uri="{FF2B5EF4-FFF2-40B4-BE49-F238E27FC236}">
                <a16:creationId xmlns:a16="http://schemas.microsoft.com/office/drawing/2014/main" id="{ADD9C096-8663-471E-A5B3-702A71CDC6E3}"/>
              </a:ext>
            </a:extLst>
          </p:cNvPr>
          <p:cNvGrpSpPr/>
          <p:nvPr/>
        </p:nvGrpSpPr>
        <p:grpSpPr>
          <a:xfrm>
            <a:off x="3234118" y="1362653"/>
            <a:ext cx="2706368" cy="2912748"/>
            <a:chOff x="4004139" y="1967669"/>
            <a:chExt cx="2706368" cy="2912748"/>
          </a:xfrm>
        </p:grpSpPr>
        <p:pic>
          <p:nvPicPr>
            <p:cNvPr id="11" name="Grafik 28">
              <a:extLst>
                <a:ext uri="{FF2B5EF4-FFF2-40B4-BE49-F238E27FC236}">
                  <a16:creationId xmlns:a16="http://schemas.microsoft.com/office/drawing/2014/main" id="{4BA59570-8E01-4BF4-AE07-14BBF27F4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10256"/>
            <a:stretch>
              <a:fillRect/>
            </a:stretch>
          </p:blipFill>
          <p:spPr>
            <a:xfrm>
              <a:off x="4032138" y="1967669"/>
              <a:ext cx="2678369" cy="990103"/>
            </a:xfrm>
            <a:prstGeom prst="rect">
              <a:avLst/>
            </a:prstGeom>
            <a:noFill/>
            <a:ln w="38103" cap="sq">
              <a:solidFill>
                <a:srgbClr val="F2F2F2"/>
              </a:solidFill>
              <a:prstDash val="solid"/>
              <a:miter/>
            </a:ln>
          </p:spPr>
        </p:pic>
        <p:pic>
          <p:nvPicPr>
            <p:cNvPr id="12" name="Grafik 35">
              <a:extLst>
                <a:ext uri="{FF2B5EF4-FFF2-40B4-BE49-F238E27FC236}">
                  <a16:creationId xmlns:a16="http://schemas.microsoft.com/office/drawing/2014/main" id="{145DDE95-E44C-43AB-9152-9E4A83A1C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04139" y="3428588"/>
              <a:ext cx="2706367" cy="1451829"/>
            </a:xfrm>
            <a:prstGeom prst="rect">
              <a:avLst/>
            </a:prstGeom>
            <a:noFill/>
            <a:ln w="38103" cap="sq">
              <a:solidFill>
                <a:srgbClr val="F2F2F2"/>
              </a:solidFill>
              <a:prstDash val="solid"/>
              <a:miter/>
            </a:ln>
          </p:spPr>
        </p:pic>
        <p:pic>
          <p:nvPicPr>
            <p:cNvPr id="13" name="Grafik 32">
              <a:extLst>
                <a:ext uri="{FF2B5EF4-FFF2-40B4-BE49-F238E27FC236}">
                  <a16:creationId xmlns:a16="http://schemas.microsoft.com/office/drawing/2014/main" id="{65AAC450-CA4D-42AC-A284-46B0EA00F6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211" t="561" r="578" b="3413"/>
            <a:stretch>
              <a:fillRect/>
            </a:stretch>
          </p:blipFill>
          <p:spPr>
            <a:xfrm>
              <a:off x="4612846" y="2722360"/>
              <a:ext cx="2097651" cy="1141847"/>
            </a:xfrm>
            <a:prstGeom prst="rect">
              <a:avLst/>
            </a:prstGeom>
            <a:noFill/>
            <a:ln w="38103" cap="sq">
              <a:solidFill>
                <a:srgbClr val="F2F2F2"/>
              </a:solidFill>
              <a:prstDash val="solid"/>
              <a:miter/>
            </a:ln>
          </p:spPr>
        </p:pic>
      </p:grpSp>
      <p:grpSp>
        <p:nvGrpSpPr>
          <p:cNvPr id="14" name="Group 30">
            <a:extLst>
              <a:ext uri="{FF2B5EF4-FFF2-40B4-BE49-F238E27FC236}">
                <a16:creationId xmlns:a16="http://schemas.microsoft.com/office/drawing/2014/main" id="{010AE517-90CD-4378-BF90-EDD94185FC1D}"/>
              </a:ext>
            </a:extLst>
          </p:cNvPr>
          <p:cNvGrpSpPr/>
          <p:nvPr/>
        </p:nvGrpSpPr>
        <p:grpSpPr>
          <a:xfrm>
            <a:off x="6217814" y="1362653"/>
            <a:ext cx="2696593" cy="2930286"/>
            <a:chOff x="6987835" y="1967669"/>
            <a:chExt cx="2696593" cy="2930286"/>
          </a:xfrm>
        </p:grpSpPr>
        <p:pic>
          <p:nvPicPr>
            <p:cNvPr id="15" name="Grafik 5">
              <a:extLst>
                <a:ext uri="{FF2B5EF4-FFF2-40B4-BE49-F238E27FC236}">
                  <a16:creationId xmlns:a16="http://schemas.microsoft.com/office/drawing/2014/main" id="{E8E7B7D7-C256-414B-A519-4F7AE80A1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87835" y="1967669"/>
              <a:ext cx="2645843" cy="1413516"/>
            </a:xfrm>
            <a:prstGeom prst="rect">
              <a:avLst/>
            </a:prstGeom>
            <a:noFill/>
            <a:ln w="38103" cap="sq">
              <a:solidFill>
                <a:srgbClr val="F2F2F2"/>
              </a:solidFill>
              <a:prstDash val="solid"/>
              <a:miter/>
            </a:ln>
          </p:spPr>
        </p:pic>
        <p:pic>
          <p:nvPicPr>
            <p:cNvPr id="16" name="Grafik 7">
              <a:extLst>
                <a:ext uri="{FF2B5EF4-FFF2-40B4-BE49-F238E27FC236}">
                  <a16:creationId xmlns:a16="http://schemas.microsoft.com/office/drawing/2014/main" id="{93BD3406-D0BA-47EA-A1D5-80EB3D986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987835" y="3451192"/>
              <a:ext cx="2696593" cy="1446763"/>
            </a:xfrm>
            <a:prstGeom prst="rect">
              <a:avLst/>
            </a:prstGeom>
            <a:noFill/>
            <a:ln w="38103" cap="sq">
              <a:solidFill>
                <a:srgbClr val="F2F2F2"/>
              </a:solidFill>
              <a:prstDash val="solid"/>
              <a:miter/>
            </a:ln>
          </p:spPr>
        </p:pic>
      </p:grpSp>
      <p:cxnSp>
        <p:nvCxnSpPr>
          <p:cNvPr id="17" name="Straight Connector 24">
            <a:extLst>
              <a:ext uri="{FF2B5EF4-FFF2-40B4-BE49-F238E27FC236}">
                <a16:creationId xmlns:a16="http://schemas.microsoft.com/office/drawing/2014/main" id="{68FED2A8-AD4B-4EEB-800E-D72D464FFD3F}"/>
              </a:ext>
            </a:extLst>
          </p:cNvPr>
          <p:cNvCxnSpPr/>
          <p:nvPr/>
        </p:nvCxnSpPr>
        <p:spPr>
          <a:xfrm>
            <a:off x="271599" y="1247146"/>
            <a:ext cx="0" cy="3328435"/>
          </a:xfrm>
          <a:prstGeom prst="straightConnector1">
            <a:avLst/>
          </a:prstGeom>
          <a:noFill/>
          <a:ln w="6345" cap="flat">
            <a:solidFill>
              <a:srgbClr val="404040"/>
            </a:solidFill>
            <a:custDash>
              <a:ds d="100000" sp="100000"/>
            </a:custDash>
            <a:miter/>
          </a:ln>
        </p:spPr>
      </p:cxnSp>
      <p:cxnSp>
        <p:nvCxnSpPr>
          <p:cNvPr id="18" name="Straight Connector 27">
            <a:extLst>
              <a:ext uri="{FF2B5EF4-FFF2-40B4-BE49-F238E27FC236}">
                <a16:creationId xmlns:a16="http://schemas.microsoft.com/office/drawing/2014/main" id="{99B58D4D-BF81-41BB-BD59-1828542F5A53}"/>
              </a:ext>
            </a:extLst>
          </p:cNvPr>
          <p:cNvCxnSpPr/>
          <p:nvPr/>
        </p:nvCxnSpPr>
        <p:spPr>
          <a:xfrm>
            <a:off x="3187090" y="1247146"/>
            <a:ext cx="0" cy="3328435"/>
          </a:xfrm>
          <a:prstGeom prst="straightConnector1">
            <a:avLst/>
          </a:prstGeom>
          <a:noFill/>
          <a:ln w="6345" cap="flat">
            <a:solidFill>
              <a:srgbClr val="404040"/>
            </a:solidFill>
            <a:custDash>
              <a:ds d="100000" sp="100000"/>
            </a:custDash>
            <a:miter/>
          </a:ln>
        </p:spPr>
      </p:cxnSp>
      <p:cxnSp>
        <p:nvCxnSpPr>
          <p:cNvPr id="19" name="Straight Connector 29">
            <a:extLst>
              <a:ext uri="{FF2B5EF4-FFF2-40B4-BE49-F238E27FC236}">
                <a16:creationId xmlns:a16="http://schemas.microsoft.com/office/drawing/2014/main" id="{E10B40E9-D9B4-41DC-946A-D5D584D042F9}"/>
              </a:ext>
            </a:extLst>
          </p:cNvPr>
          <p:cNvCxnSpPr/>
          <p:nvPr/>
        </p:nvCxnSpPr>
        <p:spPr>
          <a:xfrm>
            <a:off x="6102591" y="1247146"/>
            <a:ext cx="0" cy="3328435"/>
          </a:xfrm>
          <a:prstGeom prst="straightConnector1">
            <a:avLst/>
          </a:prstGeom>
          <a:noFill/>
          <a:ln w="6345" cap="flat">
            <a:solidFill>
              <a:srgbClr val="404040"/>
            </a:solidFill>
            <a:custDash>
              <a:ds d="100000" sp="100000"/>
            </a:custDash>
            <a:miter/>
          </a:ln>
        </p:spPr>
      </p:cxnSp>
    </p:spTree>
    <p:extLst>
      <p:ext uri="{BB962C8B-B14F-4D97-AF65-F5344CB8AC3E}">
        <p14:creationId xmlns:p14="http://schemas.microsoft.com/office/powerpoint/2010/main" val="3749774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580240" y="219615"/>
            <a:ext cx="8001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-DK" dirty="0"/>
              <a:t>Level of information </a:t>
            </a:r>
            <a:r>
              <a:rPr lang="da-DK" dirty="0" err="1"/>
              <a:t>need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specified</a:t>
            </a:r>
            <a:endParaRPr dirty="0"/>
          </a:p>
        </p:txBody>
      </p:sp>
      <p:pic>
        <p:nvPicPr>
          <p:cNvPr id="3" name="Billede 2" descr="Et billede, der indeholder tekst&#10;&#10;Automatisk genereret beskrivelse">
            <a:extLst>
              <a:ext uri="{FF2B5EF4-FFF2-40B4-BE49-F238E27FC236}">
                <a16:creationId xmlns:a16="http://schemas.microsoft.com/office/drawing/2014/main" id="{58DFFBEA-9677-0E46-900C-22652C9349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2" t="14210" r="3319" b="31373"/>
          <a:stretch/>
        </p:blipFill>
        <p:spPr>
          <a:xfrm>
            <a:off x="4408836" y="1050798"/>
            <a:ext cx="4461566" cy="1925157"/>
          </a:xfrm>
          <a:prstGeom prst="rect">
            <a:avLst/>
          </a:prstGeom>
        </p:spPr>
      </p:pic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D1DC3698-3CBF-4C41-AF13-E4340B722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7065" y="939404"/>
            <a:ext cx="3770489" cy="3461175"/>
          </a:xfrm>
        </p:spPr>
        <p:txBody>
          <a:bodyPr/>
          <a:lstStyle/>
          <a:p>
            <a:pPr marL="76200" indent="0">
              <a:buNone/>
            </a:pPr>
            <a:r>
              <a:rPr lang="da-DK" sz="1800" dirty="0"/>
              <a:t>Three types of information:</a:t>
            </a:r>
          </a:p>
          <a:p>
            <a:r>
              <a:rPr lang="da-DK" sz="1800" b="1" dirty="0" err="1"/>
              <a:t>geometrical</a:t>
            </a:r>
            <a:r>
              <a:rPr lang="da-DK" sz="1800" b="1" dirty="0"/>
              <a:t> information </a:t>
            </a:r>
            <a:r>
              <a:rPr lang="da-DK" sz="1800" dirty="0"/>
              <a:t>– </a:t>
            </a:r>
            <a:r>
              <a:rPr lang="da-DK" sz="1800" dirty="0" err="1"/>
              <a:t>description</a:t>
            </a:r>
            <a:r>
              <a:rPr lang="da-DK" sz="1800" dirty="0"/>
              <a:t> of detail and </a:t>
            </a:r>
            <a:r>
              <a:rPr lang="da-DK" sz="1800" dirty="0" err="1"/>
              <a:t>extent</a:t>
            </a:r>
            <a:r>
              <a:rPr lang="da-DK" sz="1800" dirty="0"/>
              <a:t> of information </a:t>
            </a:r>
            <a:r>
              <a:rPr lang="da-DK" sz="1800" dirty="0" err="1"/>
              <a:t>that</a:t>
            </a:r>
            <a:r>
              <a:rPr lang="da-DK" sz="1800" dirty="0"/>
              <a:t> </a:t>
            </a:r>
            <a:r>
              <a:rPr lang="da-DK" sz="1800" dirty="0" err="1"/>
              <a:t>can</a:t>
            </a:r>
            <a:r>
              <a:rPr lang="da-DK" sz="1800" dirty="0"/>
              <a:t> </a:t>
            </a:r>
            <a:r>
              <a:rPr lang="da-DK" sz="1800" dirty="0" err="1"/>
              <a:t>be</a:t>
            </a:r>
            <a:r>
              <a:rPr lang="da-DK" sz="1800" dirty="0"/>
              <a:t> </a:t>
            </a:r>
            <a:r>
              <a:rPr lang="da-DK" sz="1800" dirty="0" err="1"/>
              <a:t>expressed</a:t>
            </a:r>
            <a:r>
              <a:rPr lang="da-DK" sz="1800" dirty="0"/>
              <a:t> </a:t>
            </a:r>
            <a:r>
              <a:rPr lang="da-DK" sz="1800" dirty="0" err="1"/>
              <a:t>using</a:t>
            </a:r>
            <a:r>
              <a:rPr lang="da-DK" sz="1800" dirty="0"/>
              <a:t> </a:t>
            </a:r>
            <a:r>
              <a:rPr lang="da-DK" sz="1800" dirty="0" err="1"/>
              <a:t>shape</a:t>
            </a:r>
            <a:r>
              <a:rPr lang="da-DK" sz="1800" dirty="0"/>
              <a:t>, </a:t>
            </a:r>
            <a:r>
              <a:rPr lang="da-DK" sz="1800" dirty="0" err="1"/>
              <a:t>size</a:t>
            </a:r>
            <a:r>
              <a:rPr lang="da-DK" sz="1800" dirty="0"/>
              <a:t>, dimension, and location</a:t>
            </a:r>
          </a:p>
          <a:p>
            <a:r>
              <a:rPr lang="da-DK" sz="1800" b="1" dirty="0" err="1"/>
              <a:t>alphanumerical</a:t>
            </a:r>
            <a:r>
              <a:rPr lang="da-DK" sz="1800" b="1" dirty="0"/>
              <a:t> information </a:t>
            </a:r>
            <a:r>
              <a:rPr lang="da-DK" sz="1800" dirty="0"/>
              <a:t>– </a:t>
            </a:r>
            <a:r>
              <a:rPr lang="da-DK" sz="1800" dirty="0" err="1"/>
              <a:t>description</a:t>
            </a:r>
            <a:r>
              <a:rPr lang="da-DK" sz="1800" dirty="0"/>
              <a:t>  of detail and </a:t>
            </a:r>
            <a:r>
              <a:rPr lang="da-DK" sz="1800" dirty="0" err="1"/>
              <a:t>extent</a:t>
            </a:r>
            <a:r>
              <a:rPr lang="da-DK" sz="1800" dirty="0"/>
              <a:t> of information </a:t>
            </a:r>
            <a:r>
              <a:rPr lang="da-DK" sz="1800" dirty="0" err="1"/>
              <a:t>that</a:t>
            </a:r>
            <a:r>
              <a:rPr lang="da-DK" sz="1800" dirty="0"/>
              <a:t> </a:t>
            </a:r>
            <a:r>
              <a:rPr lang="da-DK" sz="1800" dirty="0" err="1"/>
              <a:t>can</a:t>
            </a:r>
            <a:r>
              <a:rPr lang="da-DK" sz="1800" dirty="0"/>
              <a:t> </a:t>
            </a:r>
            <a:r>
              <a:rPr lang="da-DK" sz="1800" dirty="0" err="1"/>
              <a:t>be</a:t>
            </a:r>
            <a:r>
              <a:rPr lang="da-DK" sz="1800" dirty="0"/>
              <a:t> </a:t>
            </a:r>
            <a:r>
              <a:rPr lang="da-DK" sz="1800" dirty="0" err="1"/>
              <a:t>expressed</a:t>
            </a:r>
            <a:r>
              <a:rPr lang="da-DK" sz="1800" dirty="0"/>
              <a:t> </a:t>
            </a:r>
            <a:r>
              <a:rPr lang="da-DK" sz="1800" dirty="0" err="1"/>
              <a:t>using</a:t>
            </a:r>
            <a:r>
              <a:rPr lang="da-DK" sz="1800" dirty="0"/>
              <a:t> </a:t>
            </a:r>
            <a:r>
              <a:rPr lang="da-DK" sz="1800" dirty="0" err="1"/>
              <a:t>characters</a:t>
            </a:r>
            <a:r>
              <a:rPr lang="da-DK" sz="1800" dirty="0"/>
              <a:t>, </a:t>
            </a:r>
            <a:r>
              <a:rPr lang="da-DK" sz="1800" dirty="0" err="1"/>
              <a:t>digits</a:t>
            </a:r>
            <a:r>
              <a:rPr lang="da-DK" sz="1800" dirty="0"/>
              <a:t> and symbols or </a:t>
            </a:r>
            <a:r>
              <a:rPr lang="da-DK" sz="1800" dirty="0" err="1"/>
              <a:t>tokens</a:t>
            </a:r>
            <a:r>
              <a:rPr lang="da-DK" sz="1800" dirty="0"/>
              <a:t> </a:t>
            </a:r>
            <a:r>
              <a:rPr lang="da-DK" sz="1800" dirty="0" err="1"/>
              <a:t>such</a:t>
            </a:r>
            <a:r>
              <a:rPr lang="da-DK" sz="1800" dirty="0"/>
              <a:t> as </a:t>
            </a:r>
            <a:r>
              <a:rPr lang="da-DK" sz="1800" dirty="0" err="1"/>
              <a:t>mathematical</a:t>
            </a:r>
            <a:r>
              <a:rPr lang="da-DK" sz="1800" dirty="0"/>
              <a:t> symbols and </a:t>
            </a:r>
            <a:r>
              <a:rPr lang="da-DK" sz="1800" dirty="0" err="1"/>
              <a:t>punctuation</a:t>
            </a:r>
            <a:r>
              <a:rPr lang="da-DK" sz="1800" dirty="0"/>
              <a:t> marks</a:t>
            </a:r>
          </a:p>
        </p:txBody>
      </p:sp>
      <p:sp>
        <p:nvSpPr>
          <p:cNvPr id="9" name="Pladsholder til tekst 4">
            <a:extLst>
              <a:ext uri="{FF2B5EF4-FFF2-40B4-BE49-F238E27FC236}">
                <a16:creationId xmlns:a16="http://schemas.microsoft.com/office/drawing/2014/main" id="{1677BEDB-7142-224E-84EF-B01206D66898}"/>
              </a:ext>
            </a:extLst>
          </p:cNvPr>
          <p:cNvSpPr txBox="1">
            <a:spLocks/>
          </p:cNvSpPr>
          <p:nvPr/>
        </p:nvSpPr>
        <p:spPr>
          <a:xfrm>
            <a:off x="4488873" y="3084022"/>
            <a:ext cx="4383574" cy="154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a-DK" sz="1800" b="1" dirty="0" err="1"/>
              <a:t>documentation</a:t>
            </a:r>
            <a:r>
              <a:rPr lang="da-DK" sz="1800" dirty="0"/>
              <a:t> – </a:t>
            </a:r>
            <a:r>
              <a:rPr lang="da-DK" sz="1800" dirty="0" err="1"/>
              <a:t>collection</a:t>
            </a:r>
            <a:r>
              <a:rPr lang="da-DK" sz="1800" dirty="0"/>
              <a:t> of </a:t>
            </a:r>
            <a:r>
              <a:rPr lang="da-DK" sz="1800" dirty="0" err="1"/>
              <a:t>documents</a:t>
            </a:r>
            <a:r>
              <a:rPr lang="da-DK" sz="1800" dirty="0"/>
              <a:t> </a:t>
            </a:r>
            <a:r>
              <a:rPr lang="da-DK" sz="1800" dirty="0" err="1"/>
              <a:t>related</a:t>
            </a:r>
            <a:r>
              <a:rPr lang="da-DK" sz="1800" dirty="0"/>
              <a:t> to a given </a:t>
            </a:r>
            <a:r>
              <a:rPr lang="da-DK" sz="1800" dirty="0" err="1"/>
              <a:t>subject</a:t>
            </a:r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1396673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580240" y="219615"/>
            <a:ext cx="8001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-DK" dirty="0" err="1"/>
              <a:t>Geometrical</a:t>
            </a:r>
            <a:r>
              <a:rPr lang="da-DK" dirty="0"/>
              <a:t> information</a:t>
            </a:r>
            <a:endParaRPr dirty="0"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577065" y="939403"/>
            <a:ext cx="8001000" cy="3732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da-DK" sz="1800" b="1" dirty="0"/>
              <a:t>Detail</a:t>
            </a:r>
          </a:p>
          <a:p>
            <a:pPr marL="342900" indent="-342900"/>
            <a:r>
              <a:rPr lang="da-DK" sz="1800" b="1" dirty="0" err="1"/>
              <a:t>Dimensionality</a:t>
            </a:r>
            <a:endParaRPr lang="da-DK" sz="1800" b="1" dirty="0"/>
          </a:p>
          <a:p>
            <a:pPr marL="342900" indent="-342900"/>
            <a:r>
              <a:rPr lang="da-DK" sz="1800" b="1" dirty="0"/>
              <a:t>Location</a:t>
            </a:r>
          </a:p>
          <a:p>
            <a:pPr marL="342900" indent="-342900"/>
            <a:r>
              <a:rPr lang="da-DK" sz="1800" b="1" dirty="0" err="1"/>
              <a:t>Appearance</a:t>
            </a:r>
            <a:endParaRPr lang="da-DK" sz="1800" b="1" dirty="0"/>
          </a:p>
          <a:p>
            <a:pPr marL="342900" indent="-342900"/>
            <a:r>
              <a:rPr lang="da-DK" sz="1800" b="1" dirty="0"/>
              <a:t>Parametric behaviour</a:t>
            </a:r>
          </a:p>
        </p:txBody>
      </p:sp>
      <p:pic>
        <p:nvPicPr>
          <p:cNvPr id="4" name="Billede 2">
            <a:extLst>
              <a:ext uri="{FF2B5EF4-FFF2-40B4-BE49-F238E27FC236}">
                <a16:creationId xmlns:a16="http://schemas.microsoft.com/office/drawing/2014/main" id="{CB540914-5F67-4751-84F4-7F401E3E4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085" y="526215"/>
            <a:ext cx="2586973" cy="1158748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21E46C69-BCC5-449C-8C31-B60E70D7A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0573"/>
          <a:stretch/>
        </p:blipFill>
        <p:spPr>
          <a:xfrm>
            <a:off x="5903756" y="1850572"/>
            <a:ext cx="2129629" cy="1216745"/>
          </a:xfrm>
          <a:prstGeom prst="rect">
            <a:avLst/>
          </a:prstGeom>
        </p:spPr>
      </p:pic>
      <p:pic>
        <p:nvPicPr>
          <p:cNvPr id="6" name="Billede 3" descr="Et billede, der indeholder vindue, bygning, dør, sidder&#10;&#10;Automatisk genereret beskrivelse">
            <a:extLst>
              <a:ext uri="{FF2B5EF4-FFF2-40B4-BE49-F238E27FC236}">
                <a16:creationId xmlns:a16="http://schemas.microsoft.com/office/drawing/2014/main" id="{264EFD28-22A1-4072-8C02-1C2341999A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3231" y="3472302"/>
            <a:ext cx="2183708" cy="1062244"/>
          </a:xfrm>
          <a:prstGeom prst="rect">
            <a:avLst/>
          </a:prstGeom>
        </p:spPr>
      </p:pic>
      <p:pic>
        <p:nvPicPr>
          <p:cNvPr id="7" name="Billede 2">
            <a:extLst>
              <a:ext uri="{FF2B5EF4-FFF2-40B4-BE49-F238E27FC236}">
                <a16:creationId xmlns:a16="http://schemas.microsoft.com/office/drawing/2014/main" id="{CA176329-38AA-4231-BB37-CFD4458FF95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587"/>
          <a:stretch/>
        </p:blipFill>
        <p:spPr>
          <a:xfrm>
            <a:off x="7313895" y="3173905"/>
            <a:ext cx="1561267" cy="136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80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580240" y="219615"/>
            <a:ext cx="80010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a-DK" dirty="0" err="1"/>
              <a:t>Alphanumerical</a:t>
            </a:r>
            <a:r>
              <a:rPr lang="da-DK" dirty="0"/>
              <a:t> information</a:t>
            </a:r>
            <a:endParaRPr dirty="0"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577065" y="939404"/>
            <a:ext cx="8001000" cy="3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a-DK" sz="2000" dirty="0"/>
              <a:t>To </a:t>
            </a:r>
            <a:r>
              <a:rPr lang="da-DK" sz="2000" dirty="0" err="1"/>
              <a:t>specify</a:t>
            </a:r>
            <a:r>
              <a:rPr lang="da-DK" sz="2000" dirty="0"/>
              <a:t> the </a:t>
            </a:r>
            <a:r>
              <a:rPr lang="da-DK" sz="2000" dirty="0" err="1"/>
              <a:t>alphanumerical</a:t>
            </a:r>
            <a:r>
              <a:rPr lang="da-DK" sz="2000" dirty="0"/>
              <a:t> information for an </a:t>
            </a:r>
            <a:r>
              <a:rPr lang="da-DK" sz="2000" dirty="0" err="1"/>
              <a:t>object</a:t>
            </a:r>
            <a:r>
              <a:rPr lang="da-DK" sz="2000" dirty="0"/>
              <a:t> or a set of </a:t>
            </a:r>
            <a:r>
              <a:rPr lang="da-DK" sz="2000" dirty="0" err="1"/>
              <a:t>objects</a:t>
            </a:r>
            <a:r>
              <a:rPr lang="da-DK" sz="2000" dirty="0"/>
              <a:t>, </a:t>
            </a:r>
            <a:r>
              <a:rPr lang="da-DK" sz="2000" b="1" dirty="0"/>
              <a:t>the </a:t>
            </a:r>
            <a:r>
              <a:rPr lang="da-DK" sz="2000" b="1" dirty="0" err="1"/>
              <a:t>identification</a:t>
            </a:r>
            <a:r>
              <a:rPr lang="da-DK" sz="2000" b="1" dirty="0"/>
              <a:t> and information </a:t>
            </a:r>
            <a:r>
              <a:rPr lang="da-DK" sz="2000" b="1" dirty="0" err="1"/>
              <a:t>content</a:t>
            </a:r>
            <a:r>
              <a:rPr lang="da-DK" sz="2000" b="1" dirty="0"/>
              <a:t> </a:t>
            </a:r>
            <a:r>
              <a:rPr lang="da-DK" sz="2000" b="1" dirty="0" err="1"/>
              <a:t>should</a:t>
            </a:r>
            <a:r>
              <a:rPr lang="da-DK" sz="2000" b="1" dirty="0"/>
              <a:t> </a:t>
            </a:r>
            <a:r>
              <a:rPr lang="da-DK" sz="2000" b="1" dirty="0" err="1"/>
              <a:t>be</a:t>
            </a:r>
            <a:r>
              <a:rPr lang="da-DK" sz="2000" b="1" dirty="0"/>
              <a:t> </a:t>
            </a:r>
            <a:r>
              <a:rPr lang="da-DK" sz="2000" b="1" dirty="0" err="1"/>
              <a:t>specified</a:t>
            </a:r>
            <a:r>
              <a:rPr lang="da-DK" sz="2000" dirty="0"/>
              <a:t>.</a:t>
            </a:r>
          </a:p>
          <a:p>
            <a:pPr marL="0" lvl="0" indent="0">
              <a:buNone/>
            </a:pPr>
            <a:endParaRPr lang="da-DK" sz="2000" dirty="0"/>
          </a:p>
          <a:p>
            <a:pPr marL="0" lvl="0" indent="0">
              <a:buNone/>
            </a:pPr>
            <a:r>
              <a:rPr lang="da-DK" sz="2000" b="1" dirty="0" err="1"/>
              <a:t>Identification</a:t>
            </a:r>
            <a:r>
              <a:rPr lang="da-DK" sz="2000" dirty="0"/>
              <a:t> is </a:t>
            </a:r>
            <a:r>
              <a:rPr lang="da-DK" sz="2000" dirty="0" err="1"/>
              <a:t>used</a:t>
            </a:r>
            <a:r>
              <a:rPr lang="da-DK" sz="2000" dirty="0"/>
              <a:t> to position an </a:t>
            </a:r>
            <a:r>
              <a:rPr lang="da-DK" sz="2000" dirty="0" err="1"/>
              <a:t>object</a:t>
            </a:r>
            <a:r>
              <a:rPr lang="da-DK" sz="2000" dirty="0"/>
              <a:t> </a:t>
            </a:r>
            <a:r>
              <a:rPr lang="da-DK" sz="2000" dirty="0" err="1"/>
              <a:t>within</a:t>
            </a:r>
            <a:r>
              <a:rPr lang="da-DK" sz="2000" dirty="0"/>
              <a:t> a breakdown </a:t>
            </a:r>
            <a:r>
              <a:rPr lang="da-DK" sz="2000" dirty="0" err="1"/>
              <a:t>structure</a:t>
            </a:r>
            <a:r>
              <a:rPr lang="da-DK" sz="2000" dirty="0"/>
              <a:t>. </a:t>
            </a:r>
          </a:p>
          <a:p>
            <a:pPr marL="0" lvl="0" indent="0">
              <a:buNone/>
            </a:pPr>
            <a:endParaRPr lang="da-DK" sz="2000" dirty="0"/>
          </a:p>
          <a:p>
            <a:pPr marL="0" lvl="0" indent="0">
              <a:buNone/>
            </a:pPr>
            <a:r>
              <a:rPr lang="da-DK" sz="2000" b="1" dirty="0"/>
              <a:t>Information </a:t>
            </a:r>
            <a:r>
              <a:rPr lang="da-DK" sz="2000" b="1" dirty="0" err="1"/>
              <a:t>content</a:t>
            </a:r>
            <a:r>
              <a:rPr lang="da-DK" sz="2000" dirty="0"/>
              <a:t> is </a:t>
            </a:r>
            <a:r>
              <a:rPr lang="da-DK" sz="2000" dirty="0" err="1"/>
              <a:t>typically</a:t>
            </a:r>
            <a:r>
              <a:rPr lang="da-DK" sz="2000" dirty="0"/>
              <a:t> </a:t>
            </a:r>
            <a:r>
              <a:rPr lang="da-DK" sz="2000" dirty="0" err="1"/>
              <a:t>specified</a:t>
            </a:r>
            <a:r>
              <a:rPr lang="da-DK" sz="2000" dirty="0"/>
              <a:t> properties </a:t>
            </a:r>
            <a:r>
              <a:rPr lang="da-DK" sz="2000" dirty="0" err="1"/>
              <a:t>according</a:t>
            </a:r>
            <a:r>
              <a:rPr lang="da-DK" sz="2000" dirty="0"/>
              <a:t> to the </a:t>
            </a:r>
            <a:r>
              <a:rPr lang="da-DK" sz="2000" dirty="0" err="1"/>
              <a:t>defined</a:t>
            </a:r>
            <a:r>
              <a:rPr lang="da-DK" sz="2000" dirty="0"/>
              <a:t> purposes and the standards (EN ISO 23386 and EN ISO 23387).</a:t>
            </a:r>
          </a:p>
        </p:txBody>
      </p:sp>
    </p:spTree>
    <p:extLst>
      <p:ext uri="{BB962C8B-B14F-4D97-AF65-F5344CB8AC3E}">
        <p14:creationId xmlns:p14="http://schemas.microsoft.com/office/powerpoint/2010/main" val="220944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009AD9">
      <a:dk1>
        <a:srgbClr val="5D5E62"/>
      </a:dk1>
      <a:lt1>
        <a:srgbClr val="FFFFFF"/>
      </a:lt1>
      <a:dk2>
        <a:srgbClr val="005596"/>
      </a:dk2>
      <a:lt2>
        <a:srgbClr val="2780C7"/>
      </a:lt2>
      <a:accent1>
        <a:srgbClr val="F5C205"/>
      </a:accent1>
      <a:accent2>
        <a:srgbClr val="363545"/>
      </a:accent2>
      <a:accent3>
        <a:srgbClr val="A51D25"/>
      </a:accent3>
      <a:accent4>
        <a:srgbClr val="2780C7"/>
      </a:accent4>
      <a:accent5>
        <a:srgbClr val="005596"/>
      </a:accent5>
      <a:accent6>
        <a:srgbClr val="FFFFFF"/>
      </a:accent6>
      <a:hlink>
        <a:srgbClr val="009AD9"/>
      </a:hlink>
      <a:folHlink>
        <a:srgbClr val="2780C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956600260CB9428286F402A890B18B" ma:contentTypeVersion="7" ma:contentTypeDescription="Een nieuw document maken." ma:contentTypeScope="" ma:versionID="e217ca65b01e349e7130031983d2b166">
  <xsd:schema xmlns:xsd="http://www.w3.org/2001/XMLSchema" xmlns:xs="http://www.w3.org/2001/XMLSchema" xmlns:p="http://schemas.microsoft.com/office/2006/metadata/properties" xmlns:ns2="a9d92490-8bcd-47e9-8c12-ad9623053754" targetNamespace="http://schemas.microsoft.com/office/2006/metadata/properties" ma:root="true" ma:fieldsID="7935d0c45980456ef53791ece8efd53f" ns2:_="">
    <xsd:import namespace="a9d92490-8bcd-47e9-8c12-ad962305375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d92490-8bcd-47e9-8c12-ad96230537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C09C3F3-FA37-4348-9650-B6B46124736E}"/>
</file>

<file path=customXml/itemProps2.xml><?xml version="1.0" encoding="utf-8"?>
<ds:datastoreItem xmlns:ds="http://schemas.openxmlformats.org/officeDocument/2006/customXml" ds:itemID="{FEFBB5F7-7BE5-4536-9412-32639F385477}"/>
</file>

<file path=customXml/itemProps3.xml><?xml version="1.0" encoding="utf-8"?>
<ds:datastoreItem xmlns:ds="http://schemas.openxmlformats.org/officeDocument/2006/customXml" ds:itemID="{EED3D98B-4C0F-426B-8ED1-200529153198}"/>
</file>

<file path=docProps/app.xml><?xml version="1.0" encoding="utf-8"?>
<Properties xmlns="http://schemas.openxmlformats.org/officeDocument/2006/extended-properties" xmlns:vt="http://schemas.openxmlformats.org/officeDocument/2006/docPropsVTypes">
  <TotalTime>3319</TotalTime>
  <Words>357</Words>
  <Application>Microsoft Office PowerPoint</Application>
  <PresentationFormat>On-screen Show (16:9)</PresentationFormat>
  <Paragraphs>56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Verdana</vt:lpstr>
      <vt:lpstr>Noto Sans Symbols</vt:lpstr>
      <vt:lpstr>Arial</vt:lpstr>
      <vt:lpstr>Calibri Light</vt:lpstr>
      <vt:lpstr>Calibri</vt:lpstr>
      <vt:lpstr>1_Office Theme</vt:lpstr>
      <vt:lpstr>PowerPoint Presentation</vt:lpstr>
      <vt:lpstr>PowerPoint Presentation</vt:lpstr>
      <vt:lpstr>Conceptual relationships 19650-1, 29481-1 and 17412-1 </vt:lpstr>
      <vt:lpstr>The concept is defined in EN ISO 19650-1</vt:lpstr>
      <vt:lpstr>An overview EN 17412-1</vt:lpstr>
      <vt:lpstr>PowerPoint Presentation</vt:lpstr>
      <vt:lpstr>Level of information need to be specified</vt:lpstr>
      <vt:lpstr>Geometrical information</vt:lpstr>
      <vt:lpstr>Alphanumerical information</vt:lpstr>
      <vt:lpstr>Documentation</vt:lpstr>
      <vt:lpstr>Level of information need – 3 standards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Digitalt byggande - i verkligheten</dc:title>
  <cp:lastModifiedBy>Bolpagni, Marzia</cp:lastModifiedBy>
  <cp:revision>64</cp:revision>
  <dcterms:modified xsi:type="dcterms:W3CDTF">2020-11-18T14:45:02Z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d87a5c-0f5a-43f2-a5b6-162bf6517b6e_Enabled">
    <vt:lpwstr>True</vt:lpwstr>
  </property>
  <property fmtid="{D5CDD505-2E9C-101B-9397-08002B2CF9AE}" pid="3" name="MSIP_Label_40d87a5c-0f5a-43f2-a5b6-162bf6517b6e_SiteId">
    <vt:lpwstr>f9300280-65a0-46f8-a18c-a296431980f5</vt:lpwstr>
  </property>
  <property fmtid="{D5CDD505-2E9C-101B-9397-08002B2CF9AE}" pid="4" name="MSIP_Label_40d87a5c-0f5a-43f2-a5b6-162bf6517b6e_Owner">
    <vt:lpwstr>Marzia.Bolpagni@macegroup.com</vt:lpwstr>
  </property>
  <property fmtid="{D5CDD505-2E9C-101B-9397-08002B2CF9AE}" pid="5" name="MSIP_Label_40d87a5c-0f5a-43f2-a5b6-162bf6517b6e_SetDate">
    <vt:lpwstr>2020-11-18T12:37:04.2081980Z</vt:lpwstr>
  </property>
  <property fmtid="{D5CDD505-2E9C-101B-9397-08002B2CF9AE}" pid="6" name="MSIP_Label_40d87a5c-0f5a-43f2-a5b6-162bf6517b6e_Name">
    <vt:lpwstr>Public</vt:lpwstr>
  </property>
  <property fmtid="{D5CDD505-2E9C-101B-9397-08002B2CF9AE}" pid="7" name="MSIP_Label_40d87a5c-0f5a-43f2-a5b6-162bf6517b6e_Application">
    <vt:lpwstr>Microsoft Azure Information Protection</vt:lpwstr>
  </property>
  <property fmtid="{D5CDD505-2E9C-101B-9397-08002B2CF9AE}" pid="8" name="MSIP_Label_40d87a5c-0f5a-43f2-a5b6-162bf6517b6e_Extended_MSFT_Method">
    <vt:lpwstr>Manual</vt:lpwstr>
  </property>
  <property fmtid="{D5CDD505-2E9C-101B-9397-08002B2CF9AE}" pid="9" name="MSIP_Label_9cdae78c-d8c9-4e8f-8e13-92b9d88f0f69_Enabled">
    <vt:lpwstr>True</vt:lpwstr>
  </property>
  <property fmtid="{D5CDD505-2E9C-101B-9397-08002B2CF9AE}" pid="10" name="MSIP_Label_9cdae78c-d8c9-4e8f-8e13-92b9d88f0f69_SiteId">
    <vt:lpwstr>f9300280-65a0-46f8-a18c-a296431980f5</vt:lpwstr>
  </property>
  <property fmtid="{D5CDD505-2E9C-101B-9397-08002B2CF9AE}" pid="11" name="MSIP_Label_9cdae78c-d8c9-4e8f-8e13-92b9d88f0f69_Owner">
    <vt:lpwstr>Marzia.Bolpagni@macegroup.com</vt:lpwstr>
  </property>
  <property fmtid="{D5CDD505-2E9C-101B-9397-08002B2CF9AE}" pid="12" name="MSIP_Label_9cdae78c-d8c9-4e8f-8e13-92b9d88f0f69_SetDate">
    <vt:lpwstr>2020-11-18T12:37:04.2081980Z</vt:lpwstr>
  </property>
  <property fmtid="{D5CDD505-2E9C-101B-9397-08002B2CF9AE}" pid="13" name="MSIP_Label_9cdae78c-d8c9-4e8f-8e13-92b9d88f0f69_Name">
    <vt:lpwstr>No Markings</vt:lpwstr>
  </property>
  <property fmtid="{D5CDD505-2E9C-101B-9397-08002B2CF9AE}" pid="14" name="MSIP_Label_9cdae78c-d8c9-4e8f-8e13-92b9d88f0f69_Application">
    <vt:lpwstr>Microsoft Azure Information Protection</vt:lpwstr>
  </property>
  <property fmtid="{D5CDD505-2E9C-101B-9397-08002B2CF9AE}" pid="15" name="MSIP_Label_9cdae78c-d8c9-4e8f-8e13-92b9d88f0f69_Parent">
    <vt:lpwstr>40d87a5c-0f5a-43f2-a5b6-162bf6517b6e</vt:lpwstr>
  </property>
  <property fmtid="{D5CDD505-2E9C-101B-9397-08002B2CF9AE}" pid="16" name="MSIP_Label_9cdae78c-d8c9-4e8f-8e13-92b9d88f0f69_Extended_MSFT_Method">
    <vt:lpwstr>Manual</vt:lpwstr>
  </property>
  <property fmtid="{D5CDD505-2E9C-101B-9397-08002B2CF9AE}" pid="17" name="Sensitivity">
    <vt:lpwstr>Public No Markings</vt:lpwstr>
  </property>
  <property fmtid="{D5CDD505-2E9C-101B-9397-08002B2CF9AE}" pid="18" name="ContentTypeId">
    <vt:lpwstr>0x010100D8956600260CB9428286F402A890B18B</vt:lpwstr>
  </property>
</Properties>
</file>